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1"/>
  </p:notesMasterIdLst>
  <p:handoutMasterIdLst>
    <p:handoutMasterId r:id="rId52"/>
  </p:handoutMasterIdLst>
  <p:sldIdLst>
    <p:sldId id="354" r:id="rId2"/>
    <p:sldId id="362" r:id="rId3"/>
    <p:sldId id="257" r:id="rId4"/>
    <p:sldId id="365" r:id="rId5"/>
    <p:sldId id="329" r:id="rId6"/>
    <p:sldId id="364" r:id="rId7"/>
    <p:sldId id="363" r:id="rId8"/>
    <p:sldId id="366" r:id="rId9"/>
    <p:sldId id="330" r:id="rId10"/>
    <p:sldId id="367" r:id="rId11"/>
    <p:sldId id="368" r:id="rId12"/>
    <p:sldId id="369" r:id="rId13"/>
    <p:sldId id="331" r:id="rId14"/>
    <p:sldId id="370" r:id="rId15"/>
    <p:sldId id="371" r:id="rId16"/>
    <p:sldId id="372" r:id="rId17"/>
    <p:sldId id="332" r:id="rId18"/>
    <p:sldId id="373" r:id="rId19"/>
    <p:sldId id="374" r:id="rId20"/>
    <p:sldId id="333" r:id="rId21"/>
    <p:sldId id="378" r:id="rId22"/>
    <p:sldId id="377" r:id="rId23"/>
    <p:sldId id="381" r:id="rId24"/>
    <p:sldId id="334" r:id="rId25"/>
    <p:sldId id="379" r:id="rId26"/>
    <p:sldId id="380" r:id="rId27"/>
    <p:sldId id="335" r:id="rId28"/>
    <p:sldId id="382" r:id="rId29"/>
    <p:sldId id="383" r:id="rId30"/>
    <p:sldId id="384" r:id="rId31"/>
    <p:sldId id="388" r:id="rId32"/>
    <p:sldId id="385" r:id="rId33"/>
    <p:sldId id="386" r:id="rId34"/>
    <p:sldId id="387" r:id="rId35"/>
    <p:sldId id="389" r:id="rId36"/>
    <p:sldId id="390" r:id="rId37"/>
    <p:sldId id="391" r:id="rId38"/>
    <p:sldId id="392" r:id="rId39"/>
    <p:sldId id="394" r:id="rId40"/>
    <p:sldId id="395" r:id="rId41"/>
    <p:sldId id="397" r:id="rId42"/>
    <p:sldId id="355" r:id="rId43"/>
    <p:sldId id="398" r:id="rId44"/>
    <p:sldId id="399" r:id="rId45"/>
    <p:sldId id="400" r:id="rId46"/>
    <p:sldId id="401" r:id="rId47"/>
    <p:sldId id="359" r:id="rId48"/>
    <p:sldId id="263" r:id="rId49"/>
    <p:sldId id="26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JAS" lastIdx="12" clrIdx="0"/>
  <p:cmAuthor id="1" name="Cheryl Slavik" initials="CS" lastIdx="18" clrIdx="1"/>
  <p:cmAuthor id="2" name="NA" initials="N" lastIdx="16" clrIdx="2"/>
  <p:cmAuthor id="3" name="Heather Griffin" initials="HG" lastIdx="11" clrIdx="3">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3175" autoAdjust="0"/>
  </p:normalViewPr>
  <p:slideViewPr>
    <p:cSldViewPr>
      <p:cViewPr varScale="1">
        <p:scale>
          <a:sx n="53" d="100"/>
          <a:sy n="53" d="100"/>
        </p:scale>
        <p:origin x="1800"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slide" Target="slides/slide3.xml"/><Relationship Id="rId1" Type="http://schemas.openxmlformats.org/officeDocument/2006/relationships/slide" Target="slides/slide2.xml"/><Relationship Id="rId5" Type="http://schemas.openxmlformats.org/officeDocument/2006/relationships/slide" Target="slides/slide49.xml"/><Relationship Id="rId4"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7CEC81-68EF-4799-AD76-B67CADD91BAC}" type="datetimeFigureOut">
              <a:rPr lang="en-US" smtClean="0"/>
              <a:pPr/>
              <a:t>3/5/2016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E6167-B46C-419E-BC99-9BB83C792916}" type="slidenum">
              <a:rPr lang="en-US" smtClean="0"/>
              <a:pPr/>
              <a:t>‹#›</a:t>
            </a:fld>
            <a:endParaRPr lang="en-US" dirty="0"/>
          </a:p>
        </p:txBody>
      </p:sp>
    </p:spTree>
    <p:extLst>
      <p:ext uri="{BB962C8B-B14F-4D97-AF65-F5344CB8AC3E}">
        <p14:creationId xmlns:p14="http://schemas.microsoft.com/office/powerpoint/2010/main" val="1462681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3/5/2016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13293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extLst>
      <p:ext uri="{BB962C8B-B14F-4D97-AF65-F5344CB8AC3E}">
        <p14:creationId xmlns:p14="http://schemas.microsoft.com/office/powerpoint/2010/main" val="274715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range finder </a:t>
            </a:r>
            <a:r>
              <a:rPr lang="en-US" dirty="0"/>
              <a:t>outlines all cells used in a formula.</a:t>
            </a:r>
            <a:r>
              <a:rPr lang="en-US" baseline="0" dirty="0"/>
              <a:t> This can be useful when verifying which cells are used in a formula and for editing formulas.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extLst>
      <p:ext uri="{BB962C8B-B14F-4D97-AF65-F5344CB8AC3E}">
        <p14:creationId xmlns:p14="http://schemas.microsoft.com/office/powerpoint/2010/main" val="1478091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 </a:t>
            </a:r>
            <a:r>
              <a:rPr lang="en-US" b="1" i="1" baseline="0" dirty="0"/>
              <a:t>absolute cell reference </a:t>
            </a:r>
            <a:r>
              <a:rPr lang="en-US" baseline="0" dirty="0"/>
              <a:t>does not change when it is copied or filled to other cells. </a:t>
            </a:r>
            <a:r>
              <a:rPr lang="en-US" dirty="0"/>
              <a:t>When an Excel formula breaks a rule, a green triangle</a:t>
            </a:r>
            <a:r>
              <a:rPr lang="en-US" baseline="0" dirty="0"/>
              <a:t> known as the </a:t>
            </a:r>
            <a:r>
              <a:rPr lang="en-US" b="1" i="1" baseline="0" dirty="0"/>
              <a:t>error indicator </a:t>
            </a:r>
            <a:r>
              <a:rPr lang="en-US" baseline="0" dirty="0"/>
              <a:t>is displayed in the cell. Error values appear when a function cannot carry out the calculations in the formula. #DIV/0 indicates the formula is attempting to divide by zero.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extLst>
      <p:ext uri="{BB962C8B-B14F-4D97-AF65-F5344CB8AC3E}">
        <p14:creationId xmlns:p14="http://schemas.microsoft.com/office/powerpoint/2010/main" val="132729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that the cell reference $F$11 in the formula bar has not changed</a:t>
            </a:r>
            <a:r>
              <a:rPr lang="en-US" baseline="0" dirty="0"/>
              <a:t> after the formula was copied.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extLst>
      <p:ext uri="{BB962C8B-B14F-4D97-AF65-F5344CB8AC3E}">
        <p14:creationId xmlns:p14="http://schemas.microsoft.com/office/powerpoint/2010/main" val="376578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a:t>
            </a:r>
            <a:r>
              <a:rPr lang="en-US" baseline="0" dirty="0"/>
              <a:t> allows you to set the </a:t>
            </a:r>
            <a:r>
              <a:rPr lang="en-US" b="1" i="1" baseline="0" dirty="0"/>
              <a:t>number format </a:t>
            </a:r>
            <a:r>
              <a:rPr lang="en-US" baseline="0" dirty="0"/>
              <a:t>for a cell. You can decide how many decimal places to display, whether you want commas in the numbers, and if you want dollar signs to be displayed. Excel defaults to </a:t>
            </a:r>
            <a:r>
              <a:rPr lang="en-US" b="1" i="1" baseline="0" dirty="0"/>
              <a:t>General format </a:t>
            </a:r>
            <a:r>
              <a:rPr lang="en-US" baseline="0" dirty="0"/>
              <a:t>with no commas or trailing zeros behind the decimal point.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extLst>
      <p:ext uri="{BB962C8B-B14F-4D97-AF65-F5344CB8AC3E}">
        <p14:creationId xmlns:p14="http://schemas.microsoft.com/office/powerpoint/2010/main" val="704049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Formatting the values in a cell only affects the displayed value. The underlying value remains the same regardless of the formatting that is applied.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extLst>
      <p:ext uri="{BB962C8B-B14F-4D97-AF65-F5344CB8AC3E}">
        <p14:creationId xmlns:p14="http://schemas.microsoft.com/office/powerpoint/2010/main" val="2213017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Worksheet tabs</a:t>
            </a:r>
            <a:r>
              <a:rPr lang="en-US" b="1" i="1" baseline="0" dirty="0"/>
              <a:t> </a:t>
            </a:r>
            <a:r>
              <a:rPr lang="en-US" baseline="0" dirty="0"/>
              <a:t>are the labels along the lower border of the workbook window that identify each worksheet. This workbook has two worksheets, the Expenditures and the Details worksheets.  The Expenditures worksheet is the active worksheet.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extLst>
      <p:ext uri="{BB962C8B-B14F-4D97-AF65-F5344CB8AC3E}">
        <p14:creationId xmlns:p14="http://schemas.microsoft.com/office/powerpoint/2010/main" val="365717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After clicking the</a:t>
            </a:r>
            <a:r>
              <a:rPr lang="en-US" baseline="0" dirty="0"/>
              <a:t> Details tab, the Details worksheet is now the active worksheet. </a:t>
            </a:r>
          </a:p>
          <a:p>
            <a:endParaRPr lang="en-US" baseline="0" dirty="0"/>
          </a:p>
          <a:p>
            <a:r>
              <a:rPr lang="en-US" baseline="0" dirty="0"/>
              <a:t>The Decrease Decimal button can be used to allow fewer places behind the decimal to be displayed.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extLst>
      <p:ext uri="{BB962C8B-B14F-4D97-AF65-F5344CB8AC3E}">
        <p14:creationId xmlns:p14="http://schemas.microsoft.com/office/powerpoint/2010/main" val="31594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Statistical</a:t>
            </a:r>
            <a:r>
              <a:rPr lang="en-US" b="1" i="1" baseline="0" dirty="0"/>
              <a:t> functions</a:t>
            </a:r>
            <a:r>
              <a:rPr lang="en-US" b="0" i="0" baseline="0" dirty="0"/>
              <a:t> are predefined formulas that describe a collection of data. Some of Excel’s most common statistical functions are Average, Maximum, and Minimum.</a:t>
            </a:r>
            <a:endParaRPr lang="en-US" b="1" i="1"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extLst>
      <p:ext uri="{BB962C8B-B14F-4D97-AF65-F5344CB8AC3E}">
        <p14:creationId xmlns:p14="http://schemas.microsoft.com/office/powerpoint/2010/main" val="2600099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function’s </a:t>
            </a:r>
            <a:r>
              <a:rPr lang="en-US" b="1" i="1" dirty="0"/>
              <a:t>argument</a:t>
            </a:r>
            <a:r>
              <a:rPr lang="en-US" dirty="0"/>
              <a:t> is the value that the function</a:t>
            </a:r>
            <a:r>
              <a:rPr lang="en-US" baseline="0" dirty="0"/>
              <a:t> uses to perform operations or calculations. The arguments each function uses are specific to that function.  Some arguments include numbers, text, cell references, and range names.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extLst>
      <p:ext uri="{BB962C8B-B14F-4D97-AF65-F5344CB8AC3E}">
        <p14:creationId xmlns:p14="http://schemas.microsoft.com/office/powerpoint/2010/main" val="382976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AVERAGE </a:t>
            </a:r>
            <a:r>
              <a:rPr lang="en-US" b="1" i="1" baseline="0" dirty="0"/>
              <a:t>function </a:t>
            </a:r>
            <a:r>
              <a:rPr lang="en-US" baseline="0" dirty="0"/>
              <a:t>adds a group of values and then divides the results by the number of values in the group.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extLst>
      <p:ext uri="{BB962C8B-B14F-4D97-AF65-F5344CB8AC3E}">
        <p14:creationId xmlns:p14="http://schemas.microsoft.com/office/powerpoint/2010/main" val="21001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Align</a:t>
            </a:r>
            <a:r>
              <a:rPr lang="en-US" sz="1300" baseline="0" dirty="0"/>
              <a:t> and Wrap Text</a:t>
            </a:r>
            <a:endParaRPr lang="en-US" sz="1300" dirty="0"/>
          </a:p>
          <a:p>
            <a:pPr lvl="1">
              <a:buFont typeface="Arial" pitchFamily="34" charset="0"/>
              <a:buChar char="•"/>
            </a:pPr>
            <a:r>
              <a:rPr lang="en-US" sz="1300" dirty="0"/>
              <a:t>  Apply Absolute Cell References</a:t>
            </a:r>
          </a:p>
          <a:p>
            <a:pPr lvl="1">
              <a:buFont typeface="Arial" pitchFamily="34" charset="0"/>
              <a:buChar char="•"/>
            </a:pPr>
            <a:r>
              <a:rPr lang="en-US" sz="1300" dirty="0"/>
              <a:t>  Format</a:t>
            </a:r>
            <a:r>
              <a:rPr lang="en-US" sz="1300" baseline="0" dirty="0"/>
              <a:t> Numbers</a:t>
            </a:r>
          </a:p>
          <a:p>
            <a:pPr lvl="1">
              <a:buFont typeface="Arial" pitchFamily="34" charset="0"/>
              <a:buChar char="•"/>
            </a:pPr>
            <a:r>
              <a:rPr lang="en-US" sz="1300" baseline="0" dirty="0"/>
              <a:t>  Insert the AVERAGE function</a:t>
            </a:r>
          </a:p>
          <a:p>
            <a:pPr lvl="1">
              <a:buFont typeface="Arial" pitchFamily="34" charset="0"/>
              <a:buChar char="•"/>
            </a:pPr>
            <a:r>
              <a:rPr lang="en-US" sz="1300" baseline="0" dirty="0"/>
              <a:t>  Insert the MIN and MAX functions</a:t>
            </a:r>
            <a:r>
              <a:rPr lang="en-US" sz="1300" dirty="0"/>
              <a:t> </a:t>
            </a:r>
          </a:p>
          <a:p>
            <a:pPr lvl="1">
              <a:buFont typeface="Arial" pitchFamily="34" charset="0"/>
              <a:buNone/>
            </a:pPr>
            <a:endParaRPr lang="en-US" dirty="0"/>
          </a:p>
          <a:p>
            <a:pPr lvl="0">
              <a:buFont typeface="Arial" pitchFamily="34" charset="0"/>
              <a:buNone/>
            </a:pPr>
            <a:r>
              <a:rPr lang="en-US" dirty="0"/>
              <a:t>The</a:t>
            </a:r>
            <a:r>
              <a:rPr lang="en-US" baseline="0" dirty="0"/>
              <a:t> skills continue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extLst>
      <p:ext uri="{BB962C8B-B14F-4D97-AF65-F5344CB8AC3E}">
        <p14:creationId xmlns:p14="http://schemas.microsoft.com/office/powerpoint/2010/main" val="334297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MIN function </a:t>
            </a:r>
            <a:r>
              <a:rPr lang="en-US" dirty="0"/>
              <a:t>returns the smallest value in a range,</a:t>
            </a:r>
            <a:r>
              <a:rPr lang="en-US" baseline="0" dirty="0"/>
              <a:t> while the </a:t>
            </a:r>
            <a:r>
              <a:rPr lang="en-US" b="1" i="1" baseline="0" dirty="0"/>
              <a:t>MAX function </a:t>
            </a:r>
            <a:r>
              <a:rPr lang="en-US" baseline="0" dirty="0"/>
              <a:t>returns the largest value in a range.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extLst>
      <p:ext uri="{BB962C8B-B14F-4D97-AF65-F5344CB8AC3E}">
        <p14:creationId xmlns:p14="http://schemas.microsoft.com/office/powerpoint/2010/main" val="72148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AutoFill feature is used to copy the formulas across the columns.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extLst>
      <p:ext uri="{BB962C8B-B14F-4D97-AF65-F5344CB8AC3E}">
        <p14:creationId xmlns:p14="http://schemas.microsoft.com/office/powerpoint/2010/main" val="2956466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AVERAGE, MIN, and MAX functions have been applied to columns B through F of the Expenditures worksheet.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extLst>
      <p:ext uri="{BB962C8B-B14F-4D97-AF65-F5344CB8AC3E}">
        <p14:creationId xmlns:p14="http://schemas.microsoft.com/office/powerpoint/2010/main" val="3675543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chart</a:t>
            </a:r>
            <a:r>
              <a:rPr lang="en-US" dirty="0"/>
              <a:t> is a graphical</a:t>
            </a:r>
            <a:r>
              <a:rPr lang="en-US" baseline="0" dirty="0"/>
              <a:t> representation of data used to show comparisons, patterns, and trends. When a range is selected, the Quick Analysis button displays.  Click the Quick Analysis button, and then select Charts in the gallery.</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extLst>
      <p:ext uri="{BB962C8B-B14F-4D97-AF65-F5344CB8AC3E}">
        <p14:creationId xmlns:p14="http://schemas.microsoft.com/office/powerpoint/2010/main" val="3695839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column chart </a:t>
            </a:r>
            <a:r>
              <a:rPr lang="en-US" b="0" i="0" dirty="0"/>
              <a:t>is</a:t>
            </a:r>
            <a:r>
              <a:rPr lang="en-US" b="0" i="0" baseline="0" dirty="0"/>
              <a:t> useful for illustrating comparisons among related numbers. </a:t>
            </a:r>
            <a:r>
              <a:rPr lang="en-US" b="0" i="0" dirty="0"/>
              <a:t>An</a:t>
            </a:r>
            <a:r>
              <a:rPr lang="en-US" dirty="0"/>
              <a:t> </a:t>
            </a:r>
            <a:r>
              <a:rPr lang="en-US" b="1" i="1" dirty="0"/>
              <a:t>embedded chart </a:t>
            </a:r>
            <a:r>
              <a:rPr lang="en-US" dirty="0"/>
              <a:t>is one that is placed on the worksheet containing the data. The chart on this slide is an</a:t>
            </a:r>
            <a:r>
              <a:rPr lang="en-US" baseline="0" dirty="0"/>
              <a:t> embedded chart.  An </a:t>
            </a:r>
            <a:r>
              <a:rPr lang="en-US" b="1" i="1" baseline="0" dirty="0"/>
              <a:t>axis</a:t>
            </a:r>
            <a:r>
              <a:rPr lang="en-US" baseline="0" dirty="0"/>
              <a:t> is a line bordering the plot area of the chart. The </a:t>
            </a:r>
            <a:r>
              <a:rPr lang="en-US" b="1" i="1" baseline="0" dirty="0"/>
              <a:t>category axis </a:t>
            </a:r>
            <a:r>
              <a:rPr lang="en-US" baseline="0" dirty="0"/>
              <a:t>displays the </a:t>
            </a:r>
            <a:r>
              <a:rPr lang="en-US" b="1" i="1" baseline="0" dirty="0"/>
              <a:t>category labels</a:t>
            </a:r>
            <a:r>
              <a:rPr lang="en-US" baseline="0" dirty="0"/>
              <a:t>. These labels identify the categories of data. The </a:t>
            </a:r>
            <a:r>
              <a:rPr lang="en-US" b="1" i="1" baseline="0" dirty="0"/>
              <a:t>value axis </a:t>
            </a:r>
            <a:r>
              <a:rPr lang="en-US" baseline="0" dirty="0"/>
              <a:t>shows the worksheet’s numeric data. The </a:t>
            </a:r>
            <a:r>
              <a:rPr lang="en-US" b="1" i="1" baseline="0" dirty="0"/>
              <a:t>x-axis</a:t>
            </a:r>
            <a:r>
              <a:rPr lang="en-US" baseline="0" dirty="0"/>
              <a:t> is the horizontal axis and the </a:t>
            </a:r>
            <a:r>
              <a:rPr lang="en-US" b="1" i="1" baseline="0" dirty="0"/>
              <a:t>y-axis</a:t>
            </a:r>
            <a:r>
              <a:rPr lang="en-US" baseline="0" dirty="0"/>
              <a:t> is the vertical axis.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extLst>
      <p:ext uri="{BB962C8B-B14F-4D97-AF65-F5344CB8AC3E}">
        <p14:creationId xmlns:p14="http://schemas.microsoft.com/office/powerpoint/2010/main" val="3286447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data</a:t>
            </a:r>
            <a:r>
              <a:rPr lang="en-US" b="1" i="1" baseline="0" dirty="0"/>
              <a:t> point </a:t>
            </a:r>
            <a:r>
              <a:rPr lang="en-US" baseline="0" dirty="0"/>
              <a:t>is a chart value that originates in a worksheet cell. A </a:t>
            </a:r>
            <a:r>
              <a:rPr lang="en-US" b="1" i="1" baseline="0" dirty="0"/>
              <a:t>data marker </a:t>
            </a:r>
            <a:r>
              <a:rPr lang="en-US" baseline="0" dirty="0"/>
              <a:t>represents a single data point. Columns, bars, an area, a dot, a pie slice, or other symbols can serve as data markers. The chart </a:t>
            </a:r>
            <a:r>
              <a:rPr lang="en-US" b="1" i="1" baseline="0" dirty="0"/>
              <a:t>legend</a:t>
            </a:r>
            <a:r>
              <a:rPr lang="en-US" baseline="0" dirty="0"/>
              <a:t> identifies the patterns or colors that are assigned to a category in the chart.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extLst>
      <p:ext uri="{BB962C8B-B14F-4D97-AF65-F5344CB8AC3E}">
        <p14:creationId xmlns:p14="http://schemas.microsoft.com/office/powerpoint/2010/main" val="1535170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embedded chart</a:t>
            </a:r>
            <a:r>
              <a:rPr lang="en-US" baseline="0" dirty="0"/>
              <a:t> can be resized and moved within the worksheet which it is embedded.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extLst>
      <p:ext uri="{BB962C8B-B14F-4D97-AF65-F5344CB8AC3E}">
        <p14:creationId xmlns:p14="http://schemas.microsoft.com/office/powerpoint/2010/main" val="344305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a:t>
            </a:r>
            <a:r>
              <a:rPr lang="en-US" b="1" i="1" baseline="0" dirty="0"/>
              <a:t>chart style </a:t>
            </a:r>
            <a:r>
              <a:rPr lang="en-US" baseline="0" dirty="0"/>
              <a:t>is a prebuilt chart format that applies an overall visual look to a chart by modifying its graphic effects, colors, and backgrounds.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extLst>
      <p:ext uri="{BB962C8B-B14F-4D97-AF65-F5344CB8AC3E}">
        <p14:creationId xmlns:p14="http://schemas.microsoft.com/office/powerpoint/2010/main" val="1835183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chart layout</a:t>
            </a:r>
            <a:r>
              <a:rPr lang="en-US" b="1" i="1" baseline="0" dirty="0"/>
              <a:t> </a:t>
            </a:r>
            <a:r>
              <a:rPr lang="en-US" baseline="0" dirty="0"/>
              <a:t>is </a:t>
            </a:r>
            <a:r>
              <a:rPr lang="en-US" sz="1200" b="0" i="0" u="none" strike="noStrike" kern="1200" baseline="0" dirty="0">
                <a:solidFill>
                  <a:schemeClr val="tx1"/>
                </a:solidFill>
                <a:latin typeface="+mn-lt"/>
                <a:ea typeface="+mn-ea"/>
                <a:cs typeface="+mn-cs"/>
              </a:rPr>
              <a:t>a prebuilt set of chart elements that can include a title, a legend, or labels.</a:t>
            </a:r>
            <a:r>
              <a:rPr lang="en-US" baseline="0" dirty="0"/>
              <a:t>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extLst>
      <p:ext uri="{BB962C8B-B14F-4D97-AF65-F5344CB8AC3E}">
        <p14:creationId xmlns:p14="http://schemas.microsoft.com/office/powerpoint/2010/main" val="3213619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Titles can be added to the axes and</a:t>
            </a:r>
            <a:r>
              <a:rPr lang="en-US" baseline="0" dirty="0"/>
              <a:t> to the chart so that the data on the chart is easily understood.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extLst>
      <p:ext uri="{BB962C8B-B14F-4D97-AF65-F5344CB8AC3E}">
        <p14:creationId xmlns:p14="http://schemas.microsoft.com/office/powerpoint/2010/main" val="341558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Create Column Charts</a:t>
            </a:r>
          </a:p>
          <a:p>
            <a:pPr lvl="1">
              <a:buFont typeface="Arial" pitchFamily="34" charset="0"/>
              <a:buChar char="•"/>
            </a:pPr>
            <a:r>
              <a:rPr lang="en-US" sz="1300" dirty="0"/>
              <a:t>  Format</a:t>
            </a:r>
            <a:r>
              <a:rPr lang="en-US" sz="1300" baseline="0" dirty="0"/>
              <a:t> Column Charts</a:t>
            </a:r>
            <a:endParaRPr lang="en-US" sz="1300" dirty="0"/>
          </a:p>
          <a:p>
            <a:pPr lvl="1">
              <a:buFont typeface="Arial" pitchFamily="34" charset="0"/>
              <a:buChar char="•"/>
            </a:pPr>
            <a:r>
              <a:rPr lang="en-US" sz="1300" dirty="0"/>
              <a:t>  Create</a:t>
            </a:r>
            <a:r>
              <a:rPr lang="en-US" sz="1300" baseline="0" dirty="0"/>
              <a:t> and Format Pie Charts</a:t>
            </a:r>
          </a:p>
          <a:p>
            <a:pPr lvl="1">
              <a:buFont typeface="Arial" pitchFamily="34" charset="0"/>
              <a:buChar char="•"/>
            </a:pPr>
            <a:r>
              <a:rPr lang="en-US" sz="1300" dirty="0"/>
              <a:t>  Update Charts and Insert WordArt</a:t>
            </a:r>
          </a:p>
          <a:p>
            <a:pPr lvl="1">
              <a:buFont typeface="Arial" pitchFamily="34" charset="0"/>
              <a:buChar char="•"/>
            </a:pPr>
            <a:r>
              <a:rPr lang="en-US" sz="1300" baseline="0" dirty="0"/>
              <a:t>  Preview and Print Multiple Worksheets</a:t>
            </a:r>
            <a:r>
              <a:rPr lang="en-US" sz="1300" dirty="0"/>
              <a:t> </a:t>
            </a:r>
          </a:p>
          <a:p>
            <a:pPr lvl="1">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extLst>
      <p:ext uri="{BB962C8B-B14F-4D97-AF65-F5344CB8AC3E}">
        <p14:creationId xmlns:p14="http://schemas.microsoft.com/office/powerpoint/2010/main" val="17735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chart shows commonly used chart types and when they are typically used. For</a:t>
            </a:r>
            <a:r>
              <a:rPr lang="en-US" baseline="0" dirty="0"/>
              <a:t> example, a pie chart would be used when you want to illustrate the relationship of parts to a whole.</a:t>
            </a:r>
          </a:p>
          <a:p>
            <a:endParaRPr lang="en-US" baseline="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extLst>
      <p:ext uri="{BB962C8B-B14F-4D97-AF65-F5344CB8AC3E}">
        <p14:creationId xmlns:p14="http://schemas.microsoft.com/office/powerpoint/2010/main" val="3693644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pie chart </a:t>
            </a:r>
            <a:r>
              <a:rPr lang="en-US" dirty="0"/>
              <a:t>is used when you want to </a:t>
            </a:r>
            <a:r>
              <a:rPr lang="en-US" sz="1200" b="0" i="0" u="none" strike="noStrike" kern="1200" baseline="0" dirty="0">
                <a:solidFill>
                  <a:schemeClr val="tx1"/>
                </a:solidFill>
                <a:latin typeface="+mn-lt"/>
                <a:ea typeface="+mn-ea"/>
                <a:cs typeface="+mn-cs"/>
              </a:rPr>
              <a:t>display the relationship of parts to a whole.</a:t>
            </a:r>
            <a:r>
              <a:rPr lang="en-US" dirty="0"/>
              <a:t> After</a:t>
            </a:r>
            <a:r>
              <a:rPr lang="en-US" baseline="0" dirty="0"/>
              <a:t> you have selected the data that you want included in the chart, Excel will recommend charts for that data.</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extLst>
      <p:ext uri="{BB962C8B-B14F-4D97-AF65-F5344CB8AC3E}">
        <p14:creationId xmlns:p14="http://schemas.microsoft.com/office/powerpoint/2010/main" val="2140689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chart can either be embedded—placed in the worksheet where the data appears—or be placed on a sheet by itself. This sheet is called a </a:t>
            </a:r>
            <a:r>
              <a:rPr lang="en-US" b="1" i="1" baseline="0" dirty="0"/>
              <a:t>chart sheet</a:t>
            </a:r>
            <a:r>
              <a:rPr lang="en-US" baseline="0" dirty="0"/>
              <a: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extLst>
      <p:ext uri="{BB962C8B-B14F-4D97-AF65-F5344CB8AC3E}">
        <p14:creationId xmlns:p14="http://schemas.microsoft.com/office/powerpoint/2010/main" val="989471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3-D</a:t>
            </a:r>
            <a:r>
              <a:rPr lang="en-US" dirty="0"/>
              <a:t> or </a:t>
            </a:r>
            <a:r>
              <a:rPr lang="en-US" b="1" i="1" dirty="0"/>
              <a:t>three-dimensional</a:t>
            </a:r>
            <a:r>
              <a:rPr lang="en-US" baseline="0" dirty="0"/>
              <a:t> chart is one where the image appears to have all three spatial dimensions—length, width, and depth.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extLst>
      <p:ext uri="{BB962C8B-B14F-4D97-AF65-F5344CB8AC3E}">
        <p14:creationId xmlns:p14="http://schemas.microsoft.com/office/powerpoint/2010/main" val="3332283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Format</a:t>
            </a:r>
            <a:r>
              <a:rPr lang="en-US" baseline="0" dirty="0"/>
              <a:t> Chart A</a:t>
            </a:r>
            <a:r>
              <a:rPr lang="en-US" dirty="0"/>
              <a:t>rea</a:t>
            </a:r>
            <a:r>
              <a:rPr lang="en-US" baseline="0" dirty="0"/>
              <a:t> allows you to modify the gradient fill and linear type of the chart.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extLst>
      <p:ext uri="{BB962C8B-B14F-4D97-AF65-F5344CB8AC3E}">
        <p14:creationId xmlns:p14="http://schemas.microsoft.com/office/powerpoint/2010/main" val="2249206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feature of Excel is that when the source data of a chart is changed, the chart is updated to reflect the change.</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extLst>
      <p:ext uri="{BB962C8B-B14F-4D97-AF65-F5344CB8AC3E}">
        <p14:creationId xmlns:p14="http://schemas.microsoft.com/office/powerpoint/2010/main" val="508875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slide shows that the data labels and pie slices have been updated after data in the worksheet was changed.</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extLst>
      <p:ext uri="{BB962C8B-B14F-4D97-AF65-F5344CB8AC3E}">
        <p14:creationId xmlns:p14="http://schemas.microsoft.com/office/powerpoint/2010/main" val="322255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 only are data values updated within</a:t>
            </a:r>
            <a:r>
              <a:rPr lang="en-US" baseline="0" dirty="0"/>
              <a:t> the chart, but also category labels when they are changed in the worksheet.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extLst>
      <p:ext uri="{BB962C8B-B14F-4D97-AF65-F5344CB8AC3E}">
        <p14:creationId xmlns:p14="http://schemas.microsoft.com/office/powerpoint/2010/main" val="825454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WordArt can be inserted into a worksheet, which can be beneficial for creating titles.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extLst>
      <p:ext uri="{BB962C8B-B14F-4D97-AF65-F5344CB8AC3E}">
        <p14:creationId xmlns:p14="http://schemas.microsoft.com/office/powerpoint/2010/main" val="3832212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Page Layout</a:t>
            </a:r>
            <a:r>
              <a:rPr lang="en-US" baseline="0" dirty="0"/>
              <a:t> view allows you to preview and adjust the printed document.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extLst>
      <p:ext uri="{BB962C8B-B14F-4D97-AF65-F5344CB8AC3E}">
        <p14:creationId xmlns:p14="http://schemas.microsoft.com/office/powerpoint/2010/main" val="301797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go through the skills</a:t>
            </a:r>
            <a:r>
              <a:rPr lang="en-US" baseline="0" dirty="0"/>
              <a:t> in this chapter, you will be able to create spreadsheets and charts like the ones shown here.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extLst>
      <p:ext uri="{BB962C8B-B14F-4D97-AF65-F5344CB8AC3E}">
        <p14:creationId xmlns:p14="http://schemas.microsoft.com/office/powerpoint/2010/main" val="37135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Scale to Fit group allows you to fit your worksheet</a:t>
            </a:r>
            <a:r>
              <a:rPr lang="en-US" baseline="0" dirty="0"/>
              <a:t> and the chart onto one page.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extLst>
      <p:ext uri="{BB962C8B-B14F-4D97-AF65-F5344CB8AC3E}">
        <p14:creationId xmlns:p14="http://schemas.microsoft.com/office/powerpoint/2010/main" val="3039696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 that the workbook will be printed on three</a:t>
            </a:r>
            <a:r>
              <a:rPr lang="en-US" baseline="0" dirty="0"/>
              <a:t> pages. You can use the Next Page button to move through the pages and preview each page before printing.</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41</a:t>
            </a:fld>
            <a:endParaRPr lang="en-US" dirty="0"/>
          </a:p>
        </p:txBody>
      </p:sp>
    </p:spTree>
    <p:extLst>
      <p:ext uri="{BB962C8B-B14F-4D97-AF65-F5344CB8AC3E}">
        <p14:creationId xmlns:p14="http://schemas.microsoft.com/office/powerpoint/2010/main" val="1510304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More Skills for Success in this</a:t>
            </a:r>
            <a:r>
              <a:rPr lang="en-US" baseline="0" dirty="0"/>
              <a:t> chapter will show you how to:</a:t>
            </a:r>
          </a:p>
          <a:p>
            <a:pPr marL="171450" indent="-171450">
              <a:buFont typeface="Arial" panose="020B0604020202020204" pitchFamily="34" charset="0"/>
              <a:buChar char="•"/>
            </a:pPr>
            <a:r>
              <a:rPr lang="en-US" baseline="0" dirty="0"/>
              <a:t>Validate Workbooks for Accessibility</a:t>
            </a:r>
          </a:p>
          <a:p>
            <a:pPr marL="171450" indent="-171450">
              <a:buFont typeface="Arial" panose="020B0604020202020204" pitchFamily="34" charset="0"/>
              <a:buChar char="•"/>
            </a:pPr>
            <a:r>
              <a:rPr lang="en-US" baseline="0" dirty="0"/>
              <a:t>Change Chart Types</a:t>
            </a:r>
          </a:p>
          <a:p>
            <a:pPr marL="171450" indent="-171450">
              <a:buFont typeface="Arial" panose="020B0604020202020204" pitchFamily="34" charset="0"/>
              <a:buChar char="•"/>
            </a:pPr>
            <a:r>
              <a:rPr lang="en-US" baseline="0" dirty="0"/>
              <a:t>Copy Excel Data to Word Documents</a:t>
            </a:r>
          </a:p>
          <a:p>
            <a:pPr marL="171450" indent="-171450">
              <a:buFont typeface="Arial" panose="020B0604020202020204" pitchFamily="34" charset="0"/>
              <a:buChar char="•"/>
            </a:pPr>
            <a:r>
              <a:rPr lang="en-US" baseline="0" dirty="0"/>
              <a:t>Create Line Charts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42</a:t>
            </a:fld>
            <a:endParaRPr lang="en-US" dirty="0"/>
          </a:p>
        </p:txBody>
      </p:sp>
    </p:spTree>
    <p:extLst>
      <p:ext uri="{BB962C8B-B14F-4D97-AF65-F5344CB8AC3E}">
        <p14:creationId xmlns:p14="http://schemas.microsoft.com/office/powerpoint/2010/main" val="3071614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Accessibility</a:t>
            </a:r>
            <a:r>
              <a:rPr lang="en-US" dirty="0"/>
              <a:t> is</a:t>
            </a:r>
            <a:r>
              <a:rPr lang="en-US" baseline="0" dirty="0"/>
              <a:t> technology that adapt the display for nonvisual users.  The </a:t>
            </a:r>
            <a:r>
              <a:rPr lang="en-US" b="1" i="1" baseline="0" dirty="0"/>
              <a:t>Accessibility Checker </a:t>
            </a:r>
            <a:r>
              <a:rPr lang="en-US" baseline="0" dirty="0"/>
              <a:t>finds potential accessibility issues and creates a report. </a:t>
            </a:r>
            <a:r>
              <a:rPr lang="en-US" b="1" i="1" baseline="0" dirty="0"/>
              <a:t>Alternative (Alt) text </a:t>
            </a:r>
            <a:r>
              <a:rPr lang="en-US" baseline="0" dirty="0"/>
              <a:t>is text used in document and web pages to provide a text description of an object.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43</a:t>
            </a:fld>
            <a:endParaRPr lang="en-US" dirty="0"/>
          </a:p>
        </p:txBody>
      </p:sp>
    </p:spTree>
    <p:extLst>
      <p:ext uri="{BB962C8B-B14F-4D97-AF65-F5344CB8AC3E}">
        <p14:creationId xmlns:p14="http://schemas.microsoft.com/office/powerpoint/2010/main" val="3936924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may decide that a different type of chart would be better for displaying your information. </a:t>
            </a:r>
            <a:r>
              <a:rPr lang="en-US" baseline="0" dirty="0"/>
              <a:t> Excel allows you to change the type of a chart after it is created.  A </a:t>
            </a:r>
            <a:r>
              <a:rPr lang="en-US" b="1" i="1" baseline="0" dirty="0"/>
              <a:t>chart type </a:t>
            </a:r>
            <a:r>
              <a:rPr lang="en-US" baseline="0" dirty="0"/>
              <a:t>is a specific design of how data is displayed or compared in a chart. In a </a:t>
            </a:r>
            <a:r>
              <a:rPr lang="en-US" b="1" i="1" baseline="0" dirty="0"/>
              <a:t>bar chart</a:t>
            </a:r>
            <a:r>
              <a:rPr lang="en-US" baseline="0" dirty="0"/>
              <a:t>, the categories are displayed on the vertical axis, and the values are displayed on the horizontal axis. A bar chart illustrates comparisons among individual items. In a column chart, the values are displayed on the vertical axis, and the categories are displayed on the horizontal axis.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44</a:t>
            </a:fld>
            <a:endParaRPr lang="en-US" dirty="0"/>
          </a:p>
        </p:txBody>
      </p:sp>
    </p:spTree>
    <p:extLst>
      <p:ext uri="{BB962C8B-B14F-4D97-AF65-F5344CB8AC3E}">
        <p14:creationId xmlns:p14="http://schemas.microsoft.com/office/powerpoint/2010/main" val="49645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Copying data from one application to another can save time and ensure accuracy as the data need to be entered only once. Data can be easily copied from any of the Microsoft Office applications into another using the clipboard.</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45</a:t>
            </a:fld>
            <a:endParaRPr lang="en-US" dirty="0"/>
          </a:p>
        </p:txBody>
      </p:sp>
    </p:spTree>
    <p:extLst>
      <p:ext uri="{BB962C8B-B14F-4D97-AF65-F5344CB8AC3E}">
        <p14:creationId xmlns:p14="http://schemas.microsoft.com/office/powerpoint/2010/main" val="2014351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a:t>
            </a:r>
            <a:r>
              <a:rPr lang="en-US" b="1" i="1" baseline="0" dirty="0"/>
              <a:t>line chart</a:t>
            </a:r>
            <a:r>
              <a:rPr lang="en-US" b="0" i="0" baseline="0" dirty="0"/>
              <a:t> allows you to compare more than one set of values, each group of values is connected by a different line. In this line chart, the years display at the bottom of the chart, and the population growth is represented by the lines on the chart.</a:t>
            </a:r>
            <a:endParaRPr lang="en-US" baseline="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46</a:t>
            </a:fld>
            <a:endParaRPr lang="en-US" dirty="0"/>
          </a:p>
        </p:txBody>
      </p:sp>
    </p:spTree>
    <p:extLst>
      <p:ext uri="{BB962C8B-B14F-4D97-AF65-F5344CB8AC3E}">
        <p14:creationId xmlns:p14="http://schemas.microsoft.com/office/powerpoint/2010/main" val="4027990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chapter you have learned how to:</a:t>
            </a:r>
            <a:endParaRPr lang="en-US" baseline="0" dirty="0"/>
          </a:p>
          <a:p>
            <a:pPr marL="171450" indent="-171450">
              <a:buFont typeface="Arial" panose="020B0604020202020204" pitchFamily="34" charset="0"/>
              <a:buChar char="•"/>
            </a:pPr>
            <a:r>
              <a:rPr lang="en-US" baseline="0" dirty="0"/>
              <a:t>Align and Wrap Text</a:t>
            </a:r>
          </a:p>
          <a:p>
            <a:pPr marL="171450" indent="-171450">
              <a:buFont typeface="Arial" panose="020B0604020202020204" pitchFamily="34" charset="0"/>
              <a:buChar char="•"/>
            </a:pPr>
            <a:r>
              <a:rPr lang="en-US" baseline="0" dirty="0"/>
              <a:t>Apply Absolute Cell References</a:t>
            </a:r>
          </a:p>
          <a:p>
            <a:pPr marL="171450" indent="-171450">
              <a:buFont typeface="Arial" panose="020B0604020202020204" pitchFamily="34" charset="0"/>
              <a:buChar char="•"/>
            </a:pPr>
            <a:r>
              <a:rPr lang="en-US" baseline="0" dirty="0"/>
              <a:t>Format Numbers</a:t>
            </a:r>
          </a:p>
          <a:p>
            <a:pPr marL="171450" indent="-171450">
              <a:buFont typeface="Arial" panose="020B0604020202020204" pitchFamily="34" charset="0"/>
              <a:buChar char="•"/>
            </a:pPr>
            <a:r>
              <a:rPr lang="en-US" baseline="0" dirty="0"/>
              <a:t>Insert the AVERAGE, MIN, and MAX Functions</a:t>
            </a:r>
          </a:p>
          <a:p>
            <a:pPr marL="171450" indent="-171450">
              <a:buFont typeface="Arial" panose="020B0604020202020204" pitchFamily="34" charset="0"/>
              <a:buChar char="•"/>
            </a:pPr>
            <a:r>
              <a:rPr lang="en-US" baseline="0" dirty="0"/>
              <a:t>Create and Format Column Charts</a:t>
            </a:r>
          </a:p>
          <a:p>
            <a:pPr marL="171450" indent="-171450">
              <a:buFont typeface="Arial" panose="020B0604020202020204" pitchFamily="34" charset="0"/>
              <a:buChar char="•"/>
            </a:pPr>
            <a:r>
              <a:rPr lang="en-US" baseline="0" dirty="0"/>
              <a:t>Create and Format Pie Charts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47</a:t>
            </a:fld>
            <a:endParaRPr lang="en-US" dirty="0"/>
          </a:p>
        </p:txBody>
      </p:sp>
    </p:spTree>
    <p:extLst>
      <p:ext uri="{BB962C8B-B14F-4D97-AF65-F5344CB8AC3E}">
        <p14:creationId xmlns:p14="http://schemas.microsoft.com/office/powerpoint/2010/main" val="2212038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chemeClr val="tx1"/>
                </a:solidFill>
              </a:rPr>
              <a:t>As you complete this introduction</a:t>
            </a:r>
            <a:r>
              <a:rPr lang="en-US" baseline="0" dirty="0">
                <a:solidFill>
                  <a:schemeClr val="tx1"/>
                </a:solidFill>
              </a:rPr>
              <a:t> to Excel, be sure you ask questions. You want to understand the concepts so that you can continue to build on them in future chapters.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48</a:t>
            </a:fld>
            <a:endParaRPr lang="en-US" dirty="0"/>
          </a:p>
        </p:txBody>
      </p:sp>
    </p:spTree>
    <p:extLst>
      <p:ext uri="{BB962C8B-B14F-4D97-AF65-F5344CB8AC3E}">
        <p14:creationId xmlns:p14="http://schemas.microsoft.com/office/powerpoint/2010/main" val="1654420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49</a:t>
            </a:fld>
            <a:endParaRPr lang="en-US" dirty="0"/>
          </a:p>
        </p:txBody>
      </p:sp>
    </p:spTree>
    <p:extLst>
      <p:ext uri="{BB962C8B-B14F-4D97-AF65-F5344CB8AC3E}">
        <p14:creationId xmlns:p14="http://schemas.microsoft.com/office/powerpoint/2010/main" val="179722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 cell A5 we see a truncated label. The value in cell A5, is currently wider than the width of column C. The value is truncated because there is a value in cell B5. The values in column F are being replaced by hash marks indicating that the column is currently too narrow to display the values as formatted.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extLst>
      <p:ext uri="{BB962C8B-B14F-4D97-AF65-F5344CB8AC3E}">
        <p14:creationId xmlns:p14="http://schemas.microsoft.com/office/powerpoint/2010/main" val="98723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series</a:t>
            </a:r>
            <a:r>
              <a:rPr lang="en-US" baseline="0" dirty="0"/>
              <a:t> is a group of numbers, text, dates, or time periods that come one after another in succession. A series is shown in cells B2, C2, D2, and E2.</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extLst>
      <p:ext uri="{BB962C8B-B14F-4D97-AF65-F5344CB8AC3E}">
        <p14:creationId xmlns:p14="http://schemas.microsoft.com/office/powerpoint/2010/main" val="20287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text</a:t>
            </a:r>
            <a:r>
              <a:rPr lang="en-US" b="1" i="1" baseline="0" dirty="0"/>
              <a:t> wrap </a:t>
            </a:r>
            <a:r>
              <a:rPr lang="en-US" baseline="0" dirty="0"/>
              <a:t>feature allows text to appear on multiple lines within a cell. This can be very useful in the creation of column headings.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extLst>
      <p:ext uri="{BB962C8B-B14F-4D97-AF65-F5344CB8AC3E}">
        <p14:creationId xmlns:p14="http://schemas.microsoft.com/office/powerpoint/2010/main" val="160046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AutoFit </a:t>
            </a:r>
            <a:r>
              <a:rPr lang="en-US" dirty="0"/>
              <a:t>feature allows the user to set the column width to accommodate</a:t>
            </a:r>
            <a:r>
              <a:rPr lang="en-US" baseline="0" dirty="0"/>
              <a:t> the longest entry in the column.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extLst>
      <p:ext uri="{BB962C8B-B14F-4D97-AF65-F5344CB8AC3E}">
        <p14:creationId xmlns:p14="http://schemas.microsoft.com/office/powerpoint/2010/main" val="4177633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Quick Analysis button is used to apply conditional formatting or to insert charts and totals.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extLst>
      <p:ext uri="{BB962C8B-B14F-4D97-AF65-F5344CB8AC3E}">
        <p14:creationId xmlns:p14="http://schemas.microsoft.com/office/powerpoint/2010/main" val="611467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37832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9391214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2"/>
            <a:ext cx="9144000" cy="6858000"/>
          </a:xfrm>
          <a:prstGeom prst="rect">
            <a:avLst/>
          </a:prstGeom>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a:p>
        </p:txBody>
      </p:sp>
      <p:sp>
        <p:nvSpPr>
          <p:cNvPr id="5" name="Footer Placeholder 4"/>
          <p:cNvSpPr>
            <a:spLocks noGrp="1"/>
          </p:cNvSpPr>
          <p:nvPr>
            <p:ph type="ftr" sz="quarter" idx="11"/>
          </p:nvPr>
        </p:nvSpPr>
        <p:spPr>
          <a:xfrm>
            <a:off x="3124200" y="6553200"/>
            <a:ext cx="2895600" cy="304800"/>
          </a:xfrm>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a:xfrm>
            <a:off x="7010400" y="6553200"/>
            <a:ext cx="2133600" cy="300613"/>
          </a:xfrm>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94740566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09124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1"/>
            <a:ext cx="8382000" cy="1066800"/>
          </a:xfrm>
        </p:spPr>
        <p:txBody>
          <a:bodyPr anchor="ct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155712789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35132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AB8FF0-2D2B-485A-94D9-7E6389CC52E9}"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9" name="Slide Number Placeholder 8"/>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5636711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1AB8FF0-2D2B-485A-94D9-7E6389CC52E9}"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a:t>
            </a:r>
            <a:r>
              <a:rPr lang="en-US">
                <a:solidFill>
                  <a:schemeClr val="tx1"/>
                </a:solidFill>
              </a:rPr>
              <a:t>.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454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B8FF0-2D2B-485A-94D9-7E6389CC52E9}"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4" name="Slide Number Placeholder 3"/>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7868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0750887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b="1"/>
          </a:p>
          <a:p>
            <a:r>
              <a:rPr lang="en-US">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58987855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934" y="6629400"/>
            <a:ext cx="21336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21AB8FF0-2D2B-485A-94D9-7E6389CC52E9}" type="datetimeFigureOut">
              <a:rPr lang="en-US" smtClean="0"/>
              <a:t>3/5/2016</a:t>
            </a:fld>
            <a:endParaRPr lang="en-US"/>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2260923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6" name="TextBox 5"/>
          <p:cNvSpPr txBox="1"/>
          <p:nvPr/>
        </p:nvSpPr>
        <p:spPr>
          <a:xfrm>
            <a:off x="4191000" y="2133600"/>
            <a:ext cx="4648200" cy="3847207"/>
          </a:xfrm>
          <a:prstGeom prst="rect">
            <a:avLst/>
          </a:prstGeom>
          <a:noFill/>
        </p:spPr>
        <p:txBody>
          <a:bodyPr wrap="square" rtlCol="0">
            <a:spAutoFit/>
          </a:bodyPr>
          <a:lstStyle/>
          <a:p>
            <a:pPr lvl="0">
              <a:defRPr/>
            </a:pPr>
            <a:r>
              <a:rPr lang="en-US" sz="2400" b="1" dirty="0">
                <a:solidFill>
                  <a:prstClr val="black"/>
                </a:solidFill>
                <a:cs typeface="Arial" pitchFamily="34" charset="0"/>
              </a:rPr>
              <a:t>by </a:t>
            </a:r>
            <a:r>
              <a:rPr lang="en-US" sz="2400" b="1" dirty="0">
                <a:solidFill>
                  <a:prstClr val="black"/>
                </a:solidFill>
              </a:rPr>
              <a:t>Margo Chaney Adkins, Catherine Hain, Lisa Hawkins, and Stephanie </a:t>
            </a:r>
            <a:r>
              <a:rPr lang="en-US" sz="2400" b="1" dirty="0" err="1">
                <a:solidFill>
                  <a:prstClr val="black"/>
                </a:solidFill>
              </a:rPr>
              <a:t>Murre</a:t>
            </a:r>
            <a:r>
              <a:rPr lang="en-US" sz="2400" b="1" dirty="0">
                <a:solidFill>
                  <a:prstClr val="black"/>
                </a:solidFill>
              </a:rPr>
              <a:t> Wolf</a:t>
            </a:r>
          </a:p>
          <a:p>
            <a:endParaRPr lang="en-US" sz="2800" b="1" dirty="0">
              <a:latin typeface="+mj-lt"/>
              <a:cs typeface="Arial" pitchFamily="34" charset="0"/>
            </a:endParaRPr>
          </a:p>
          <a:p>
            <a:r>
              <a:rPr lang="en-US" sz="3600" b="1" dirty="0">
                <a:latin typeface="Garamond" pitchFamily="18" charset="0"/>
                <a:cs typeface="Arial" pitchFamily="34" charset="0"/>
              </a:rPr>
              <a:t>Excel Chapter 2</a:t>
            </a:r>
          </a:p>
          <a:p>
            <a:r>
              <a:rPr lang="en-US" sz="3600" b="1" dirty="0">
                <a:latin typeface="Garamond" pitchFamily="18" charset="0"/>
                <a:cs typeface="Arial" pitchFamily="34" charset="0"/>
              </a:rPr>
              <a:t>Insert Summary Functions and Create Charts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10837"/>
            <a:ext cx="3955656" cy="3200400"/>
          </a:xfrm>
          <a:prstGeom prst="rect">
            <a:avLst/>
          </a:prstGeom>
        </p:spPr>
      </p:pic>
    </p:spTree>
    <p:extLst>
      <p:ext uri="{BB962C8B-B14F-4D97-AF65-F5344CB8AC3E}">
        <p14:creationId xmlns:p14="http://schemas.microsoft.com/office/powerpoint/2010/main" val="336366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880" y="596348"/>
            <a:ext cx="7874329" cy="990600"/>
          </a:xfrm>
        </p:spPr>
        <p:txBody>
          <a:bodyPr>
            <a:normAutofit fontScale="90000"/>
          </a:bodyPr>
          <a:lstStyle/>
          <a:p>
            <a:pPr marL="742950" indent="-742950">
              <a:spcAft>
                <a:spcPts val="1200"/>
              </a:spcAft>
            </a:pPr>
            <a:r>
              <a:rPr lang="en-US" dirty="0"/>
              <a:t>Skill 2: Apply Absolute Cell References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92" y="1752600"/>
            <a:ext cx="7214504" cy="4069080"/>
          </a:xfrm>
          <a:prstGeom prst="rect">
            <a:avLst/>
          </a:prstGeom>
        </p:spPr>
      </p:pic>
    </p:spTree>
    <p:extLst>
      <p:ext uri="{BB962C8B-B14F-4D97-AF65-F5344CB8AC3E}">
        <p14:creationId xmlns:p14="http://schemas.microsoft.com/office/powerpoint/2010/main" val="390742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7873"/>
            <a:ext cx="7874329" cy="990600"/>
          </a:xfrm>
        </p:spPr>
        <p:txBody>
          <a:bodyPr>
            <a:normAutofit fontScale="90000"/>
          </a:bodyPr>
          <a:lstStyle/>
          <a:p>
            <a:pPr marL="742950" indent="-742950">
              <a:spcAft>
                <a:spcPts val="1200"/>
              </a:spcAft>
            </a:pPr>
            <a:r>
              <a:rPr lang="en-US" dirty="0"/>
              <a:t>Skill 2: Apply Absolute Cell References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71" y="1828800"/>
            <a:ext cx="7225586" cy="4069080"/>
          </a:xfrm>
          <a:prstGeom prst="rect">
            <a:avLst/>
          </a:prstGeom>
        </p:spPr>
      </p:pic>
    </p:spTree>
    <p:extLst>
      <p:ext uri="{BB962C8B-B14F-4D97-AF65-F5344CB8AC3E}">
        <p14:creationId xmlns:p14="http://schemas.microsoft.com/office/powerpoint/2010/main" val="3737577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251" y="631527"/>
            <a:ext cx="7874329" cy="990600"/>
          </a:xfrm>
        </p:spPr>
        <p:txBody>
          <a:bodyPr>
            <a:normAutofit fontScale="90000"/>
          </a:bodyPr>
          <a:lstStyle/>
          <a:p>
            <a:pPr marL="742950" indent="-742950">
              <a:spcAft>
                <a:spcPts val="1200"/>
              </a:spcAft>
            </a:pPr>
            <a:r>
              <a:rPr lang="en-US" dirty="0"/>
              <a:t>Skill 2: Apply Absolute Cell References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63" y="1752600"/>
            <a:ext cx="7214504" cy="4069080"/>
          </a:xfrm>
          <a:prstGeom prst="rect">
            <a:avLst/>
          </a:prstGeom>
        </p:spPr>
      </p:pic>
    </p:spTree>
    <p:extLst>
      <p:ext uri="{BB962C8B-B14F-4D97-AF65-F5344CB8AC3E}">
        <p14:creationId xmlns:p14="http://schemas.microsoft.com/office/powerpoint/2010/main" val="185509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3: Format Numbers</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408670"/>
            <a:ext cx="7214504" cy="4069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3: Format Numbers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8606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3: Format Numbers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294220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3: Format Numbers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4256535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4: Insert the AVERAGE Function</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57125"/>
            <a:ext cx="7924800" cy="1066800"/>
          </a:xfrm>
        </p:spPr>
        <p:txBody>
          <a:bodyPr>
            <a:normAutofit fontScale="90000"/>
          </a:bodyPr>
          <a:lstStyle/>
          <a:p>
            <a:br>
              <a:rPr lang="en-US" dirty="0"/>
            </a:br>
            <a:r>
              <a:rPr lang="en-US" sz="4000" dirty="0"/>
              <a:t>Skill 4: Insert the AVERAGE Function (cont.)</a:t>
            </a:r>
            <a:br>
              <a:rPr lang="en-US" sz="4000" dirty="0"/>
            </a:br>
            <a:endParaRPr lang="en-US" sz="40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758936"/>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478" y="500269"/>
            <a:ext cx="7924800" cy="1066800"/>
          </a:xfrm>
        </p:spPr>
        <p:txBody>
          <a:bodyPr>
            <a:normAutofit fontScale="90000"/>
          </a:bodyPr>
          <a:lstStyle/>
          <a:p>
            <a:br>
              <a:rPr lang="en-US" dirty="0"/>
            </a:br>
            <a:r>
              <a:rPr lang="en-US" sz="4000" dirty="0"/>
              <a:t>Skill 4: Insert the AVERAGE Function (cont.)</a:t>
            </a:r>
            <a:br>
              <a:rPr lang="en-US" sz="4000" dirty="0"/>
            </a:br>
            <a:endParaRPr lang="en-US" sz="40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626" y="1676400"/>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a:normAutofit/>
          </a:bodyPr>
          <a:lstStyle/>
          <a:p>
            <a:pPr marL="742950" indent="-742950">
              <a:spcAft>
                <a:spcPts val="1200"/>
              </a:spcAft>
              <a:buFont typeface="+mj-lt"/>
              <a:buAutoNum type="arabicPeriod"/>
            </a:pPr>
            <a:r>
              <a:rPr lang="en-US" sz="3600" b="1" dirty="0"/>
              <a:t>Align and Wrap Text</a:t>
            </a:r>
          </a:p>
          <a:p>
            <a:pPr marL="742950" indent="-742950">
              <a:spcAft>
                <a:spcPts val="1200"/>
              </a:spcAft>
              <a:buFont typeface="+mj-lt"/>
              <a:buAutoNum type="arabicPeriod"/>
            </a:pPr>
            <a:r>
              <a:rPr lang="en-US" sz="3600" b="1" dirty="0"/>
              <a:t>Apply Absolute Cell References</a:t>
            </a:r>
          </a:p>
          <a:p>
            <a:pPr marL="742950" indent="-742950">
              <a:spcAft>
                <a:spcPts val="1200"/>
              </a:spcAft>
              <a:buFont typeface="+mj-lt"/>
              <a:buAutoNum type="arabicPeriod"/>
            </a:pPr>
            <a:r>
              <a:rPr lang="en-US" sz="3600" b="1" dirty="0"/>
              <a:t>Format Numbers</a:t>
            </a:r>
          </a:p>
          <a:p>
            <a:pPr marL="742950" indent="-742950">
              <a:spcAft>
                <a:spcPts val="1200"/>
              </a:spcAft>
              <a:buFont typeface="+mj-lt"/>
              <a:buAutoNum type="arabicPeriod"/>
            </a:pPr>
            <a:r>
              <a:rPr lang="en-US" sz="3600" b="1" dirty="0"/>
              <a:t>Insert the AVERAGE function</a:t>
            </a:r>
          </a:p>
          <a:p>
            <a:pPr marL="742950" indent="-742950">
              <a:spcAft>
                <a:spcPts val="1200"/>
              </a:spcAft>
              <a:buFont typeface="+mj-lt"/>
              <a:buAutoNum type="arabicPeriod"/>
            </a:pPr>
            <a:r>
              <a:rPr lang="en-US" sz="3600" b="1" dirty="0"/>
              <a:t>Insert the MIN and MAX functions</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2</a:t>
            </a:fld>
            <a:endParaRPr lang="en-US" dirty="0"/>
          </a:p>
        </p:txBody>
      </p:sp>
    </p:spTree>
    <p:extLst>
      <p:ext uri="{BB962C8B-B14F-4D97-AF65-F5344CB8AC3E}">
        <p14:creationId xmlns:p14="http://schemas.microsoft.com/office/powerpoint/2010/main" val="3942823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6064"/>
            <a:ext cx="7924800" cy="1096962"/>
          </a:xfrm>
        </p:spPr>
        <p:txBody>
          <a:bodyPr>
            <a:normAutofit fontScale="90000"/>
          </a:bodyPr>
          <a:lstStyle/>
          <a:p>
            <a:r>
              <a:rPr lang="en-US" dirty="0"/>
              <a:t>Skill 5: Insert the MIN and MAX Functions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752600"/>
            <a:ext cx="7214504" cy="406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2323"/>
            <a:ext cx="7924800" cy="1096962"/>
          </a:xfrm>
        </p:spPr>
        <p:txBody>
          <a:bodyPr>
            <a:normAutofit fontScale="90000"/>
          </a:bodyPr>
          <a:lstStyle/>
          <a:p>
            <a:r>
              <a:rPr lang="en-US" dirty="0"/>
              <a:t>Skill 5: Insert the MIN and MAX Functions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52600"/>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487" y="655638"/>
            <a:ext cx="7924800" cy="1096962"/>
          </a:xfrm>
        </p:spPr>
        <p:txBody>
          <a:bodyPr>
            <a:normAutofit fontScale="90000"/>
          </a:bodyPr>
          <a:lstStyle/>
          <a:p>
            <a:r>
              <a:rPr lang="en-US" dirty="0"/>
              <a:t>Skill 5: Insert the MIN and MAX Functions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35" y="1828800"/>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Skill 6: Create Column Charts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764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Create Column Charts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Create Column Charts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Create Column Charts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lstStyle/>
          <a:p>
            <a:r>
              <a:rPr lang="en-US" dirty="0"/>
              <a:t>Skill 7: Format Column Charts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a:prstGeom prst="rect">
            <a:avLst/>
          </a:prstGeom>
        </p:spPr>
      </p:pic>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7: Format Column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28</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802" y="1438877"/>
            <a:ext cx="7214504" cy="4069080"/>
          </a:xfr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7: Format Column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29</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 (cont.)</a:t>
            </a:r>
          </a:p>
        </p:txBody>
      </p:sp>
      <p:sp>
        <p:nvSpPr>
          <p:cNvPr id="8" name="Content Placeholder 7"/>
          <p:cNvSpPr>
            <a:spLocks noGrp="1"/>
          </p:cNvSpPr>
          <p:nvPr>
            <p:ph idx="1"/>
          </p:nvPr>
        </p:nvSpPr>
        <p:spPr>
          <a:xfrm>
            <a:off x="304800" y="1600200"/>
            <a:ext cx="8534400" cy="4038600"/>
          </a:xfrm>
        </p:spPr>
        <p:txBody>
          <a:bodyPr>
            <a:normAutofit/>
          </a:bodyPr>
          <a:lstStyle/>
          <a:p>
            <a:pPr marL="742950" indent="-742950">
              <a:lnSpc>
                <a:spcPct val="90000"/>
              </a:lnSpc>
              <a:spcAft>
                <a:spcPts val="1200"/>
              </a:spcAft>
              <a:buFont typeface="+mj-lt"/>
              <a:buAutoNum type="arabicPeriod" startAt="6"/>
            </a:pPr>
            <a:r>
              <a:rPr lang="en-US" sz="3600" b="1" dirty="0"/>
              <a:t>Create Column Charts</a:t>
            </a:r>
          </a:p>
          <a:p>
            <a:pPr marL="742950" indent="-742950">
              <a:lnSpc>
                <a:spcPct val="90000"/>
              </a:lnSpc>
              <a:spcAft>
                <a:spcPts val="1200"/>
              </a:spcAft>
              <a:buFont typeface="+mj-lt"/>
              <a:buAutoNum type="arabicPeriod" startAt="6"/>
            </a:pPr>
            <a:r>
              <a:rPr lang="en-US" sz="3600" b="1" dirty="0"/>
              <a:t>Format Column Charts</a:t>
            </a:r>
          </a:p>
          <a:p>
            <a:pPr marL="742950" indent="-742950">
              <a:lnSpc>
                <a:spcPct val="90000"/>
              </a:lnSpc>
              <a:spcAft>
                <a:spcPts val="1200"/>
              </a:spcAft>
              <a:buFont typeface="+mj-lt"/>
              <a:buAutoNum type="arabicPeriod" startAt="6"/>
            </a:pPr>
            <a:r>
              <a:rPr lang="en-US" sz="3600" b="1" dirty="0"/>
              <a:t>Create and Format Pie Charts</a:t>
            </a:r>
          </a:p>
          <a:p>
            <a:pPr marL="742950" indent="-742950">
              <a:lnSpc>
                <a:spcPct val="90000"/>
              </a:lnSpc>
              <a:spcAft>
                <a:spcPts val="1200"/>
              </a:spcAft>
              <a:buFont typeface="+mj-lt"/>
              <a:buAutoNum type="arabicPeriod" startAt="6"/>
            </a:pPr>
            <a:r>
              <a:rPr lang="en-US" sz="3600" b="1" dirty="0"/>
              <a:t>Update Charts and Insert WordArt</a:t>
            </a:r>
          </a:p>
          <a:p>
            <a:pPr marL="742950" indent="-742950">
              <a:lnSpc>
                <a:spcPct val="90000"/>
              </a:lnSpc>
              <a:spcAft>
                <a:spcPts val="1200"/>
              </a:spcAft>
              <a:buFont typeface="+mj-lt"/>
              <a:buAutoNum type="arabicPeriod" startAt="6"/>
            </a:pPr>
            <a:r>
              <a:rPr lang="en-US" sz="3600" b="1" dirty="0"/>
              <a:t>Preview and Print Multiple Worksheets </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7: Format Column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52600"/>
            <a:ext cx="8656018" cy="3047999"/>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Skill 8: Create and Format Pie Charts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31</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13" y="456085"/>
            <a:ext cx="7908909" cy="1129228"/>
          </a:xfrm>
        </p:spPr>
        <p:txBody>
          <a:bodyPr>
            <a:noAutofit/>
          </a:bodyPr>
          <a:lstStyle/>
          <a:p>
            <a:r>
              <a:rPr lang="en-US" sz="3600" dirty="0"/>
              <a:t>Skill 8: Create and Format Pie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15" y="1676400"/>
            <a:ext cx="7214504" cy="4069080"/>
          </a:xfrm>
          <a:prstGeom prst="rect">
            <a:avLst/>
          </a:prstGeom>
        </p:spPr>
      </p:pic>
    </p:spTree>
    <p:extLst>
      <p:ext uri="{BB962C8B-B14F-4D97-AF65-F5344CB8AC3E}">
        <p14:creationId xmlns:p14="http://schemas.microsoft.com/office/powerpoint/2010/main" val="475585633"/>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52" y="471724"/>
            <a:ext cx="7908909" cy="1129228"/>
          </a:xfrm>
        </p:spPr>
        <p:txBody>
          <a:bodyPr>
            <a:noAutofit/>
          </a:bodyPr>
          <a:lstStyle/>
          <a:p>
            <a:r>
              <a:rPr lang="en-US" sz="3600" dirty="0"/>
              <a:t>Skill 8: Create and Format Pie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554" y="1752600"/>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834" y="468472"/>
            <a:ext cx="7908909" cy="1129228"/>
          </a:xfrm>
        </p:spPr>
        <p:txBody>
          <a:bodyPr>
            <a:noAutofit/>
          </a:bodyPr>
          <a:lstStyle/>
          <a:p>
            <a:r>
              <a:rPr lang="en-US" sz="3600" dirty="0"/>
              <a:t>Skill 8: Create and Format Pie Charts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36" y="1676400"/>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2390"/>
            <a:ext cx="7908909" cy="1129228"/>
          </a:xfrm>
        </p:spPr>
        <p:txBody>
          <a:bodyPr>
            <a:normAutofit fontScale="90000"/>
          </a:bodyPr>
          <a:lstStyle/>
          <a:p>
            <a:r>
              <a:rPr lang="en-US" dirty="0"/>
              <a:t>Skill 9: Update Charts and </a:t>
            </a:r>
            <a:br>
              <a:rPr lang="en-US" dirty="0"/>
            </a:br>
            <a:r>
              <a:rPr lang="en-US" dirty="0"/>
              <a:t>Insert WordArt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714569"/>
            <a:ext cx="7214504" cy="4069080"/>
          </a:xfrm>
          <a:prstGeom prst="rect">
            <a:avLst/>
          </a:prstGeom>
        </p:spPr>
      </p:pic>
    </p:spTree>
    <p:extLst>
      <p:ext uri="{BB962C8B-B14F-4D97-AF65-F5344CB8AC3E}">
        <p14:creationId xmlns:p14="http://schemas.microsoft.com/office/powerpoint/2010/main" val="3103803232"/>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3150"/>
            <a:ext cx="7908909" cy="1129228"/>
          </a:xfrm>
        </p:spPr>
        <p:txBody>
          <a:bodyPr>
            <a:normAutofit fontScale="90000"/>
          </a:bodyPr>
          <a:lstStyle/>
          <a:p>
            <a:r>
              <a:rPr lang="en-US" dirty="0"/>
              <a:t>Skill 9: Update Charts and </a:t>
            </a:r>
            <a:br>
              <a:rPr lang="en-US" dirty="0"/>
            </a:br>
            <a:r>
              <a:rPr lang="en-US" dirty="0"/>
              <a:t>Insert WordArt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752600"/>
            <a:ext cx="7214504" cy="406908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952" y="714911"/>
            <a:ext cx="7908909" cy="1129228"/>
          </a:xfrm>
        </p:spPr>
        <p:txBody>
          <a:bodyPr>
            <a:normAutofit fontScale="90000"/>
          </a:bodyPr>
          <a:lstStyle/>
          <a:p>
            <a:r>
              <a:rPr lang="en-US" dirty="0"/>
              <a:t>Skill 9: Update Charts and </a:t>
            </a:r>
            <a:br>
              <a:rPr lang="en-US" dirty="0"/>
            </a:br>
            <a:r>
              <a:rPr lang="en-US" dirty="0"/>
              <a:t>Insert WordArt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6809646" cy="3840734"/>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374" y="791111"/>
            <a:ext cx="7908909" cy="1129228"/>
          </a:xfrm>
        </p:spPr>
        <p:txBody>
          <a:bodyPr>
            <a:normAutofit fontScale="90000"/>
          </a:bodyPr>
          <a:lstStyle/>
          <a:p>
            <a:r>
              <a:rPr lang="en-US" dirty="0"/>
              <a:t>Skill 9: Update Charts and </a:t>
            </a:r>
            <a:br>
              <a:rPr lang="en-US" dirty="0"/>
            </a:br>
            <a:r>
              <a:rPr lang="en-US" dirty="0"/>
              <a:t>Insert WordArt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209800"/>
            <a:ext cx="6324488" cy="3567099"/>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7487"/>
            <a:ext cx="7908909" cy="1129228"/>
          </a:xfrm>
        </p:spPr>
        <p:txBody>
          <a:bodyPr>
            <a:normAutofit fontScale="90000"/>
          </a:bodyPr>
          <a:lstStyle/>
          <a:p>
            <a:r>
              <a:rPr lang="en-US" dirty="0"/>
              <a:t>Skill 10: Preview and Print Multiple Worksheets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057400"/>
            <a:ext cx="6733537" cy="3797808"/>
          </a:xfrm>
          <a:prstGeom prst="rect">
            <a:avLst/>
          </a:prstGeom>
        </p:spPr>
      </p:pic>
    </p:spTree>
    <p:extLst>
      <p:ext uri="{BB962C8B-B14F-4D97-AF65-F5344CB8AC3E}">
        <p14:creationId xmlns:p14="http://schemas.microsoft.com/office/powerpoint/2010/main" val="3616401559"/>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97F33F24-5111-4524-9375-24241E4B6E0C}" type="slidenum">
              <a:rPr lang="en-US" smtClean="0"/>
              <a:pPr/>
              <a:t>4</a:t>
            </a:fld>
            <a:endParaRPr lang="en-US" dirty="0"/>
          </a:p>
        </p:txBody>
      </p:sp>
      <p:sp>
        <p:nvSpPr>
          <p:cNvPr id="8" name="Footer Placeholder 1"/>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2017 Pearson Education, Inc. </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540222"/>
            <a:ext cx="2926080" cy="283006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540222"/>
            <a:ext cx="2916936" cy="194462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765268"/>
            <a:ext cx="2130552" cy="15499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851" y="2971800"/>
            <a:ext cx="2980944" cy="2793492"/>
          </a:xfrm>
          <a:prstGeom prst="rect">
            <a:avLst/>
          </a:prstGeom>
        </p:spPr>
      </p:pic>
    </p:spTree>
    <p:extLst>
      <p:ext uri="{BB962C8B-B14F-4D97-AF65-F5344CB8AC3E}">
        <p14:creationId xmlns:p14="http://schemas.microsoft.com/office/powerpoint/2010/main" val="287946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62213"/>
            <a:ext cx="7908909" cy="1129228"/>
          </a:xfrm>
        </p:spPr>
        <p:txBody>
          <a:bodyPr>
            <a:normAutofit fontScale="90000"/>
          </a:bodyPr>
          <a:lstStyle/>
          <a:p>
            <a:r>
              <a:rPr lang="en-US" dirty="0"/>
              <a:t>Skill 10: Preview and Print Multiple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126" y="1905000"/>
            <a:ext cx="6890256" cy="388620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205" y="619989"/>
            <a:ext cx="7908909" cy="1129228"/>
          </a:xfrm>
        </p:spPr>
        <p:txBody>
          <a:bodyPr>
            <a:normAutofit fontScale="90000"/>
          </a:bodyPr>
          <a:lstStyle/>
          <a:p>
            <a:r>
              <a:rPr lang="en-US" dirty="0"/>
              <a:t>Skill 10: Preview and Print Multiple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469" y="1828800"/>
            <a:ext cx="7052380" cy="397764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398" y="6492240"/>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42</a:t>
            </a:fld>
            <a:endParaRPr lang="en-US" dirty="0"/>
          </a:p>
        </p:txBody>
      </p:sp>
      <p:sp>
        <p:nvSpPr>
          <p:cNvPr id="9" name="Rectangle 8"/>
          <p:cNvSpPr/>
          <p:nvPr/>
        </p:nvSpPr>
        <p:spPr>
          <a:xfrm>
            <a:off x="762000" y="1660822"/>
            <a:ext cx="7543800" cy="2912464"/>
          </a:xfrm>
          <a:prstGeom prst="rect">
            <a:avLst/>
          </a:prstGeom>
        </p:spPr>
        <p:txBody>
          <a:bodyPr wrap="square">
            <a:spAutoFit/>
          </a:bodyPr>
          <a:lstStyle/>
          <a:p>
            <a:pPr>
              <a:lnSpc>
                <a:spcPct val="110000"/>
              </a:lnSpc>
            </a:pPr>
            <a:r>
              <a:rPr lang="en-US" sz="2800" b="1" dirty="0">
                <a:ea typeface="ＭＳ Ｐゴシック" pitchFamily="34" charset="-128"/>
              </a:rPr>
              <a:t>You will now practice the following additional skills:</a:t>
            </a:r>
          </a:p>
          <a:p>
            <a:pPr marL="971550" lvl="1" indent="-514350">
              <a:lnSpc>
                <a:spcPct val="110000"/>
              </a:lnSpc>
              <a:buFont typeface="+mj-lt"/>
              <a:buAutoNum type="arabicPeriod" startAt="11"/>
            </a:pPr>
            <a:r>
              <a:rPr lang="en-US" sz="2800" b="1" dirty="0">
                <a:ea typeface="ＭＳ Ｐゴシック" pitchFamily="34" charset="-128"/>
              </a:rPr>
              <a:t>Validate Workbooks for Accessibility</a:t>
            </a:r>
          </a:p>
          <a:p>
            <a:pPr marL="971550" lvl="1" indent="-514350">
              <a:lnSpc>
                <a:spcPct val="110000"/>
              </a:lnSpc>
              <a:buFont typeface="+mj-lt"/>
              <a:buAutoNum type="arabicPeriod" startAt="11"/>
            </a:pPr>
            <a:r>
              <a:rPr lang="en-US" sz="2800" b="1" dirty="0">
                <a:ea typeface="ＭＳ Ｐゴシック" pitchFamily="34" charset="-128"/>
              </a:rPr>
              <a:t>Change Chart Types</a:t>
            </a:r>
          </a:p>
          <a:p>
            <a:pPr marL="971550" lvl="1" indent="-514350">
              <a:lnSpc>
                <a:spcPct val="110000"/>
              </a:lnSpc>
              <a:buFont typeface="+mj-lt"/>
              <a:buAutoNum type="arabicPeriod" startAt="11"/>
            </a:pPr>
            <a:r>
              <a:rPr lang="en-US" sz="2800" b="1" dirty="0">
                <a:ea typeface="ＭＳ Ｐゴシック" pitchFamily="34" charset="-128"/>
              </a:rPr>
              <a:t>Copy Excel Data to Word Documents</a:t>
            </a:r>
          </a:p>
          <a:p>
            <a:pPr marL="971550" lvl="1" indent="-514350">
              <a:lnSpc>
                <a:spcPct val="110000"/>
              </a:lnSpc>
              <a:buFont typeface="+mj-lt"/>
              <a:buAutoNum type="arabicPeriod" startAt="11"/>
            </a:pPr>
            <a:r>
              <a:rPr lang="en-US" sz="2800" b="1" dirty="0">
                <a:ea typeface="ＭＳ Ｐゴシック" pitchFamily="34" charset="-128"/>
              </a:rPr>
              <a:t>Create Line Charts</a:t>
            </a:r>
          </a:p>
        </p:txBody>
      </p:sp>
    </p:spTree>
    <p:extLst>
      <p:ext uri="{BB962C8B-B14F-4D97-AF65-F5344CB8AC3E}">
        <p14:creationId xmlns:p14="http://schemas.microsoft.com/office/powerpoint/2010/main" val="1341127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80118"/>
            <a:ext cx="7908909" cy="1129228"/>
          </a:xfrm>
        </p:spPr>
        <p:txBody>
          <a:bodyPr>
            <a:normAutofit fontScale="90000"/>
          </a:bodyPr>
          <a:lstStyle/>
          <a:p>
            <a:r>
              <a:rPr lang="en-US" dirty="0"/>
              <a:t>More Skills 11: Validate Workbooks for Accessibility</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461" y="2057400"/>
            <a:ext cx="6799585" cy="3835188"/>
          </a:xfrm>
          <a:prstGeom prst="rect">
            <a:avLst/>
          </a:prstGeom>
        </p:spPr>
      </p:pic>
    </p:spTree>
    <p:extLst>
      <p:ext uri="{BB962C8B-B14F-4D97-AF65-F5344CB8AC3E}">
        <p14:creationId xmlns:p14="http://schemas.microsoft.com/office/powerpoint/2010/main" val="3688616642"/>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dirty="0"/>
              <a:t>More Skills 12: Change Chart Types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96" y="1524000"/>
            <a:ext cx="4913715" cy="4023360"/>
          </a:xfrm>
          <a:prstGeom prst="rect">
            <a:avLst/>
          </a:prstGeom>
        </p:spPr>
      </p:pic>
    </p:spTree>
    <p:extLst>
      <p:ext uri="{BB962C8B-B14F-4D97-AF65-F5344CB8AC3E}">
        <p14:creationId xmlns:p14="http://schemas.microsoft.com/office/powerpoint/2010/main" val="2521474637"/>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5980"/>
            <a:ext cx="7908909" cy="1129228"/>
          </a:xfrm>
        </p:spPr>
        <p:txBody>
          <a:bodyPr>
            <a:normAutofit fontScale="90000"/>
          </a:bodyPr>
          <a:lstStyle/>
          <a:p>
            <a:r>
              <a:rPr lang="en-US" dirty="0"/>
              <a:t>More Skills 13: Copy Excel Data to Word Documents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45</a:t>
            </a:fld>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9400" y="1905000"/>
            <a:ext cx="3030474" cy="3793083"/>
          </a:xfrm>
        </p:spPr>
      </p:pic>
    </p:spTree>
    <p:extLst>
      <p:ext uri="{BB962C8B-B14F-4D97-AF65-F5344CB8AC3E}">
        <p14:creationId xmlns:p14="http://schemas.microsoft.com/office/powerpoint/2010/main" val="1725901292"/>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dirty="0"/>
              <a:t>More Skills 14: Create Line Charts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46</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599" y="1524000"/>
            <a:ext cx="5530233" cy="4023360"/>
          </a:xfrm>
        </p:spPr>
      </p:pic>
    </p:spTree>
    <p:extLst>
      <p:ext uri="{BB962C8B-B14F-4D97-AF65-F5344CB8AC3E}">
        <p14:creationId xmlns:p14="http://schemas.microsoft.com/office/powerpoint/2010/main" val="879948028"/>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Summary</a:t>
            </a:r>
          </a:p>
        </p:txBody>
      </p:sp>
      <p:sp>
        <p:nvSpPr>
          <p:cNvPr id="3" name="Content Placeholder 2"/>
          <p:cNvSpPr>
            <a:spLocks noGrp="1"/>
          </p:cNvSpPr>
          <p:nvPr>
            <p:ph idx="1"/>
          </p:nvPr>
        </p:nvSpPr>
        <p:spPr>
          <a:xfrm>
            <a:off x="304800" y="1981200"/>
            <a:ext cx="8534400" cy="3916363"/>
          </a:xfrm>
        </p:spPr>
        <p:txBody>
          <a:bodyPr>
            <a:noAutofit/>
          </a:bodyPr>
          <a:lstStyle/>
          <a:p>
            <a:r>
              <a:rPr lang="en-US" sz="3600" b="1" dirty="0"/>
              <a:t>In this chapter you have learned to:</a:t>
            </a:r>
          </a:p>
          <a:p>
            <a:pPr lvl="1"/>
            <a:r>
              <a:rPr lang="en-US" sz="3600" b="1" dirty="0"/>
              <a:t> Absolute cell references</a:t>
            </a:r>
          </a:p>
          <a:p>
            <a:pPr lvl="1"/>
            <a:r>
              <a:rPr lang="en-US" sz="3600" b="1" dirty="0"/>
              <a:t> Statistical functions</a:t>
            </a:r>
          </a:p>
          <a:p>
            <a:pPr lvl="1"/>
            <a:r>
              <a:rPr lang="en-US" sz="3600" b="1" dirty="0"/>
              <a:t> Charts</a:t>
            </a:r>
            <a:br>
              <a:rPr lang="en-US" sz="3600" b="1" dirty="0"/>
            </a:br>
            <a:endParaRPr lang="en-US" sz="3600" b="1" dirty="0"/>
          </a:p>
          <a:p>
            <a:pPr lvl="1">
              <a:spcAft>
                <a:spcPts val="1200"/>
              </a:spcAft>
            </a:pPr>
            <a:endParaRPr lang="en-US" sz="3600" b="1"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47</a:t>
            </a:fld>
            <a:endParaRPr lang="en-US" dirty="0"/>
          </a:p>
        </p:txBody>
      </p:sp>
    </p:spTree>
    <p:extLst>
      <p:ext uri="{BB962C8B-B14F-4D97-AF65-F5344CB8AC3E}">
        <p14:creationId xmlns:p14="http://schemas.microsoft.com/office/powerpoint/2010/main" val="14975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Questions</a:t>
            </a:r>
          </a:p>
        </p:txBody>
      </p:sp>
      <p:pic>
        <p:nvPicPr>
          <p:cNvPr id="6"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91855" y="1295400"/>
            <a:ext cx="4560289" cy="4525963"/>
          </a:xfrm>
          <a:noFill/>
          <a:ln/>
        </p:spPr>
      </p:pic>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48</a:t>
            </a:fld>
            <a:endParaRPr lang="en-US" dirty="0"/>
          </a:p>
        </p:txBody>
      </p:sp>
    </p:spTree>
  </p:cSld>
  <p:clrMapOvr>
    <a:masterClrMapping/>
  </p:clrMapOvr>
  <p:transition spd="slow">
    <p:wheel spokes="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a:t>
            </a:r>
            <a:r>
              <a:rPr lang="en-US">
                <a:solidFill>
                  <a:schemeClr val="tx1"/>
                </a:solidFill>
                <a:cs typeface="Arial" pitchFamily="34" charset="0"/>
              </a:rPr>
              <a:t>. </a:t>
            </a:r>
          </a:p>
          <a:p>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7F33F24-5111-4524-9375-24241E4B6E0C}" type="slidenum">
              <a:rPr lang="en-US" smtClean="0"/>
              <a:pPr/>
              <a:t>49</a:t>
            </a:fld>
            <a:endParaRPr lang="en-US" dirty="0"/>
          </a:p>
        </p:txBody>
      </p:sp>
      <p:pic>
        <p:nvPicPr>
          <p:cNvPr id="1026" name="Picture 1" descr="cid:3293795473_475244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748" y="2057400"/>
            <a:ext cx="5486400" cy="1714500"/>
          </a:xfrm>
          <a:prstGeom prst="rect">
            <a:avLst/>
          </a:prstGeom>
          <a:noFill/>
          <a:ln w="9525">
            <a:noFill/>
            <a:miter lim="800000"/>
            <a:headEnd/>
            <a:tailEnd/>
          </a:ln>
        </p:spPr>
      </p:pic>
      <p:sp>
        <p:nvSpPr>
          <p:cNvPr id="8" name="TextBox 6"/>
          <p:cNvSpPr txBox="1">
            <a:spLocks noChangeArrowheads="1"/>
          </p:cNvSpPr>
          <p:nvPr/>
        </p:nvSpPr>
        <p:spPr bwMode="auto">
          <a:xfrm>
            <a:off x="342900" y="4648200"/>
            <a:ext cx="8458200" cy="1200329"/>
          </a:xfrm>
          <a:prstGeom prst="rect">
            <a:avLst/>
          </a:prstGeom>
          <a:noFill/>
          <a:ln w="9525">
            <a:noFill/>
            <a:miter lim="800000"/>
            <a:headEnd/>
            <a:tailEnd/>
          </a:ln>
        </p:spPr>
        <p:txBody>
          <a:bodyPr wrap="square">
            <a:spAutoFit/>
          </a:bodyPr>
          <a:lstStyle/>
          <a:p>
            <a:pPr algn="ctr"/>
            <a:r>
              <a:rPr lang="en-US" dirty="0">
                <a:latin typeface="Garamond" pitchFamily="18" charset="0"/>
                <a:cs typeface="Arial" pitchFamily="34"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dirty="0"/>
              <a:t>Skill 1: Align and Wrap Text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07" y="1600200"/>
            <a:ext cx="7225586"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dirty="0"/>
              <a:t>Skill 1: Align and Wrap Text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solidFill>
                <a:schemeClr val="tx1"/>
              </a:solidFill>
              <a:cs typeface="Arial" pitchFamily="34" charset="0"/>
            </a:endParaRPr>
          </a:p>
        </p:txBody>
      </p:sp>
      <p:sp>
        <p:nvSpPr>
          <p:cNvPr id="5" name="Slide Number Placeholder 4"/>
          <p:cNvSpPr>
            <a:spLocks noGrp="1"/>
          </p:cNvSpPr>
          <p:nvPr>
            <p:ph type="sldNum" sz="quarter" idx="12"/>
          </p:nvPr>
        </p:nvSpPr>
        <p:spPr/>
        <p:txBody>
          <a:bodyPr/>
          <a:lstStyle/>
          <a:p>
            <a:fld id="{97F33F24-5111-4524-9375-24241E4B6E0C}" type="slidenum">
              <a:rPr lang="en-US" smtClean="0"/>
              <a:pPr/>
              <a:t>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07" y="1524000"/>
            <a:ext cx="7225586" cy="4069080"/>
          </a:xfrm>
          <a:prstGeom prst="rect">
            <a:avLst/>
          </a:prstGeom>
        </p:spPr>
      </p:pic>
    </p:spTree>
    <p:extLst>
      <p:ext uri="{BB962C8B-B14F-4D97-AF65-F5344CB8AC3E}">
        <p14:creationId xmlns:p14="http://schemas.microsoft.com/office/powerpoint/2010/main" val="228395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dirty="0"/>
              <a:t>Skill 1: Align and Wrap Text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7</a:t>
            </a:fld>
            <a:endParaRPr lang="en-US" dirty="0"/>
          </a:p>
        </p:txBody>
      </p:sp>
      <p:sp>
        <p:nvSpPr>
          <p:cNvPr id="3" name="Content Placeholder 2"/>
          <p:cNvSpPr>
            <a:spLocks noGrp="1"/>
          </p:cNvSpPr>
          <p:nvPr>
            <p:ph idx="1"/>
          </p:nvPr>
        </p:nvSpPr>
        <p:spPr/>
        <p:txBody>
          <a:bodyPr/>
          <a:lstStyle/>
          <a:p>
            <a:pPr lvl="1"/>
            <a:endParaRPr lang="en-US" sz="2800" b="1" dirty="0">
              <a:latin typeface="Calibri" pitchFamily="34" charset="0"/>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21798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a:bodyPr>
          <a:lstStyle/>
          <a:p>
            <a:r>
              <a:rPr lang="en-US" dirty="0"/>
              <a:t>Skill 1: Align and Wrap Text (cont.)</a:t>
            </a:r>
          </a:p>
        </p:txBody>
      </p:sp>
      <p:sp>
        <p:nvSpPr>
          <p:cNvPr id="4" name="Footer Placeholder 3"/>
          <p:cNvSpPr>
            <a:spLocks noGrp="1"/>
          </p:cNvSpPr>
          <p:nvPr>
            <p:ph type="ftr" sz="quarter" idx="11"/>
          </p:nvPr>
        </p:nvSpPr>
        <p:spPr>
          <a:xfrm>
            <a:off x="3962400" y="6470410"/>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8</a:t>
            </a:fld>
            <a:endParaRPr lang="en-US" dirty="0"/>
          </a:p>
        </p:txBody>
      </p:sp>
      <p:sp>
        <p:nvSpPr>
          <p:cNvPr id="3" name="Content Placeholder 2"/>
          <p:cNvSpPr>
            <a:spLocks noGrp="1"/>
          </p:cNvSpPr>
          <p:nvPr>
            <p:ph idx="1"/>
          </p:nvPr>
        </p:nvSpPr>
        <p:spPr/>
        <p:txBody>
          <a:bodyPr/>
          <a:lstStyle/>
          <a:p>
            <a:pPr marL="457200" lvl="1" indent="0">
              <a:buNone/>
            </a:pPr>
            <a:endParaRPr lang="en-US" sz="2800" b="1" dirty="0">
              <a:latin typeface="Calibri" pitchFamily="34" charset="0"/>
            </a:endParaRP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7214504" cy="4069080"/>
          </a:xfrm>
          <a:prstGeom prst="rect">
            <a:avLst/>
          </a:prstGeom>
        </p:spPr>
      </p:pic>
    </p:spTree>
    <p:extLst>
      <p:ext uri="{BB962C8B-B14F-4D97-AF65-F5344CB8AC3E}">
        <p14:creationId xmlns:p14="http://schemas.microsoft.com/office/powerpoint/2010/main" val="24291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374" y="601463"/>
            <a:ext cx="7874329" cy="990600"/>
          </a:xfrm>
        </p:spPr>
        <p:txBody>
          <a:bodyPr>
            <a:normAutofit fontScale="90000"/>
          </a:bodyPr>
          <a:lstStyle/>
          <a:p>
            <a:pPr marL="742950" indent="-742950">
              <a:spcAft>
                <a:spcPts val="1200"/>
              </a:spcAft>
            </a:pPr>
            <a:r>
              <a:rPr lang="en-US" dirty="0"/>
              <a:t>Skill 2: Apply Absolute Cell References </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45" y="1592063"/>
            <a:ext cx="7225586" cy="4069080"/>
          </a:xfrm>
          <a:prstGeom prst="rect">
            <a:avLst/>
          </a:prstGeo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11946</TotalTime>
  <Words>2580</Words>
  <Application>Microsoft Office PowerPoint</Application>
  <PresentationFormat>On-screen Show (4:3)</PresentationFormat>
  <Paragraphs>341</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Garamond</vt:lpstr>
      <vt:lpstr>ＭＳ Ｐゴシック</vt:lpstr>
      <vt:lpstr>Success-Pearson</vt:lpstr>
      <vt:lpstr>Skills for Success  with Microsoft Office 2016 Volume 1</vt:lpstr>
      <vt:lpstr>Skills</vt:lpstr>
      <vt:lpstr>Skills (cont.)</vt:lpstr>
      <vt:lpstr>Introduction</vt:lpstr>
      <vt:lpstr>Skill 1: Align and Wrap Text</vt:lpstr>
      <vt:lpstr>Skill 1: Align and Wrap Text (cont.)</vt:lpstr>
      <vt:lpstr>Skill 1: Align and Wrap Text (cont.)</vt:lpstr>
      <vt:lpstr>Skill 1: Align and Wrap Text (cont.)</vt:lpstr>
      <vt:lpstr>Skill 2: Apply Absolute Cell References </vt:lpstr>
      <vt:lpstr>Skill 2: Apply Absolute Cell References (cont.)</vt:lpstr>
      <vt:lpstr>Skill 2: Apply Absolute Cell References (cont.)</vt:lpstr>
      <vt:lpstr>Skill 2: Apply Absolute Cell References (cont.)</vt:lpstr>
      <vt:lpstr> Skill 3: Format Numbers </vt:lpstr>
      <vt:lpstr> Skill 3: Format Numbers (cont.) </vt:lpstr>
      <vt:lpstr> Skill 3: Format Numbers (cont.) </vt:lpstr>
      <vt:lpstr> Skill 3: Format Numbers (cont.) </vt:lpstr>
      <vt:lpstr> Skill 4: Insert the AVERAGE Function </vt:lpstr>
      <vt:lpstr> Skill 4: Insert the AVERAGE Function (cont.) </vt:lpstr>
      <vt:lpstr> Skill 4: Insert the AVERAGE Function (cont.) </vt:lpstr>
      <vt:lpstr>Skill 5: Insert the MIN and MAX Functions</vt:lpstr>
      <vt:lpstr>Skill 5: Insert the MIN and MAX Functions (cont.)</vt:lpstr>
      <vt:lpstr>Skill 5: Insert the MIN and MAX Functions (cont.)</vt:lpstr>
      <vt:lpstr>Skill 6: Create Column Charts</vt:lpstr>
      <vt:lpstr>Skill 6: Create Column Charts (cont.)</vt:lpstr>
      <vt:lpstr>Skill 6: Create Column Charts (cont.)</vt:lpstr>
      <vt:lpstr>Skill 6: Create Column Charts (cont.)</vt:lpstr>
      <vt:lpstr>Skill 7: Format Column Charts</vt:lpstr>
      <vt:lpstr>Skill 7: Format Column Charts (cont.)</vt:lpstr>
      <vt:lpstr>Skill 7: Format Column Charts (cont.)</vt:lpstr>
      <vt:lpstr>Skill 7: Format Column Charts (cont.)</vt:lpstr>
      <vt:lpstr>Skill 8: Create and Format Pie Charts</vt:lpstr>
      <vt:lpstr>Skill 8: Create and Format Pie Charts (cont.)</vt:lpstr>
      <vt:lpstr>Skill 8: Create and Format Pie Charts (cont.)</vt:lpstr>
      <vt:lpstr>Skill 8: Create and Format Pie Charts (cont.)</vt:lpstr>
      <vt:lpstr>Skill 9: Update Charts and  Insert WordArt</vt:lpstr>
      <vt:lpstr>Skill 9: Update Charts and  Insert WordArt (cont.)</vt:lpstr>
      <vt:lpstr>Skill 9: Update Charts and  Insert WordArt (cont.)</vt:lpstr>
      <vt:lpstr>Skill 9: Update Charts and  Insert WordArt (cont.)</vt:lpstr>
      <vt:lpstr>Skill 10: Preview and Print Multiple Worksheets</vt:lpstr>
      <vt:lpstr>Skill 10: Preview and Print Multiple Worksheets (cont.)</vt:lpstr>
      <vt:lpstr>Skill 10: Preview and Print Multiple Worksheets (cont.)</vt:lpstr>
      <vt:lpstr>More Skills For Success</vt:lpstr>
      <vt:lpstr>More Skills 11: Validate Workbooks for Accessibility</vt:lpstr>
      <vt:lpstr>More Skills 12: Change Chart Types</vt:lpstr>
      <vt:lpstr>More Skills 13: Copy Excel Data to Word Documents</vt:lpstr>
      <vt:lpstr>More Skills 14: Create Line Charts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2</cp:revision>
  <dcterms:created xsi:type="dcterms:W3CDTF">2009-09-02T17:31:05Z</dcterms:created>
  <dcterms:modified xsi:type="dcterms:W3CDTF">2016-03-05T14:38:47Z</dcterms:modified>
</cp:coreProperties>
</file>